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0" r:id="rId2"/>
    <p:sldId id="373" r:id="rId3"/>
    <p:sldId id="312" r:id="rId4"/>
    <p:sldId id="371" r:id="rId5"/>
    <p:sldId id="263" r:id="rId6"/>
    <p:sldId id="304" r:id="rId7"/>
    <p:sldId id="279" r:id="rId8"/>
    <p:sldId id="301" r:id="rId9"/>
    <p:sldId id="300" r:id="rId10"/>
    <p:sldId id="278" r:id="rId11"/>
    <p:sldId id="329" r:id="rId12"/>
    <p:sldId id="330" r:id="rId13"/>
    <p:sldId id="287" r:id="rId14"/>
    <p:sldId id="370" r:id="rId15"/>
    <p:sldId id="280" r:id="rId16"/>
    <p:sldId id="265" r:id="rId17"/>
    <p:sldId id="302" r:id="rId18"/>
    <p:sldId id="306" r:id="rId19"/>
    <p:sldId id="307" r:id="rId20"/>
    <p:sldId id="326" r:id="rId21"/>
    <p:sldId id="32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7"/>
    <p:penClr>
      <a:srgbClr val="FF0000"/>
    </p:penClr>
  </p:showPr>
  <p:clrMru>
    <a:srgbClr val="EE8012"/>
    <a:srgbClr val="0033CC"/>
    <a:srgbClr val="006600"/>
    <a:srgbClr val="CC00CC"/>
    <a:srgbClr val="FF3300"/>
    <a:srgbClr val="AB3A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79" autoAdjust="0"/>
    <p:restoredTop sz="94607" autoAdjust="0"/>
  </p:normalViewPr>
  <p:slideViewPr>
    <p:cSldViewPr>
      <p:cViewPr varScale="1">
        <p:scale>
          <a:sx n="92" d="100"/>
          <a:sy n="92" d="100"/>
        </p:scale>
        <p:origin x="-1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454A8-5C50-4BEB-96E7-98D7FA1FD72E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09BDC-0D32-4B58-9A3D-310B18854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Кризис как вызов.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Почему при дефиците бюджета нужно вкладываться в мультимедиа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Пять тезисов, зачем вам это нужно: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"Деньги были, деньги будут, сейчас денег нет" - в каждой шутке есть доля правды. Когда нам казалось, что денег нет, на самом деле мы были на пике нашего финансового благополучия. С деньгами сделает любой, без денег - только самый умный. В кризисные времена умные начинают выше цениться, и это наш шанс, если мы знаем больше других и уметь применить знания в нужный момент, создавать вероятности тогда, когда шансов на прорыв, казалось бы, не остается . Новые технологии в сочетании с гибкими и любознательными мозгами при дефиците бюджета - тот самый шанс прорваться.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Технократы придумали столько инструментов, которые почти ничего не стоят, что нам остается только насыщать программные оболочки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контентом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выбрасывать на рынок. Как ни странно, на рынке есть ниши, в которых есть спрос, но там нет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контента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чтобы его удовлетворить. Сомневаетесь? Посмотрим на цифры.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3. Не только технологии создания нетривиального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контента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вполне доступны в кризис, но и средства их доставки. Пользователь готов и может потреблять интерактивный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мультимедийный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контент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массовом порядке. Опять сомневаетесь? Давайте и тут посмотрим на цифры.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Что мы все будем делать, когда кризис закончится и жизнь наладится? Те, кто сидел и плакал, могут продолжить это занятие. Те, кто использовал кризисное время, чтобы увеличить свою профессиональную капитализацию, будут востребованы на новом витке куда более, чем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демотивированные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неконкурентоспособные с точки зрения знаний и накопленного опыта. Накапливать опыт и делать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пилотные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супер-проекты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именно сейчас полезно для имиджа и будущей капитализации.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Теперь посчитаем, что нужно иметь или приобрести, чтобы а) попытаться выживать сейчас, используя возможности в пустующих нишах, б) узнать и научиться делать то, что востребовано рынком, в) быть полностью готовым к тому, что жизнь когда-нибудь наладится.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09BDC-0D32-4B58-9A3D-310B188549B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7B8E-D3BB-419F-BD60-9DE6B444691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F405-69E5-4761-876B-9D4C828E2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randomBar dir="vert"/>
    <p:sndAc>
      <p:stSnd>
        <p:snd r:embed="rId1" name="suction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7B8E-D3BB-419F-BD60-9DE6B444691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F405-69E5-4761-876B-9D4C828E2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randomBar dir="vert"/>
    <p:sndAc>
      <p:stSnd>
        <p:snd r:embed="rId1" name="suction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7B8E-D3BB-419F-BD60-9DE6B444691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F405-69E5-4761-876B-9D4C828E2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randomBar dir="vert"/>
    <p:sndAc>
      <p:stSnd>
        <p:snd r:embed="rId1" name="suction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7B8E-D3BB-419F-BD60-9DE6B444691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F405-69E5-4761-876B-9D4C828E2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randomBar dir="vert"/>
    <p:sndAc>
      <p:stSnd>
        <p:snd r:embed="rId1" name="suction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7B8E-D3BB-419F-BD60-9DE6B444691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F405-69E5-4761-876B-9D4C828E2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randomBar dir="vert"/>
    <p:sndAc>
      <p:stSnd>
        <p:snd r:embed="rId1" name="suction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7B8E-D3BB-419F-BD60-9DE6B444691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F405-69E5-4761-876B-9D4C828E2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randomBar dir="vert"/>
    <p:sndAc>
      <p:stSnd>
        <p:snd r:embed="rId1" name="suction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7B8E-D3BB-419F-BD60-9DE6B444691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F405-69E5-4761-876B-9D4C828E2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randomBar dir="vert"/>
    <p:sndAc>
      <p:stSnd>
        <p:snd r:embed="rId1" name="suction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7B8E-D3BB-419F-BD60-9DE6B444691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F405-69E5-4761-876B-9D4C828E2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randomBar dir="vert"/>
    <p:sndAc>
      <p:stSnd>
        <p:snd r:embed="rId1" name="suction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7B8E-D3BB-419F-BD60-9DE6B444691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F405-69E5-4761-876B-9D4C828E2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randomBar dir="vert"/>
    <p:sndAc>
      <p:stSnd>
        <p:snd r:embed="rId1" name="suction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7B8E-D3BB-419F-BD60-9DE6B444691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F405-69E5-4761-876B-9D4C828E2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randomBar dir="vert"/>
    <p:sndAc>
      <p:stSnd>
        <p:snd r:embed="rId1" name="suction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7B8E-D3BB-419F-BD60-9DE6B444691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F405-69E5-4761-876B-9D4C828E2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randomBar dir="vert"/>
    <p:sndAc>
      <p:stSnd>
        <p:snd r:embed="rId1" name="suction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C7B8E-D3BB-419F-BD60-9DE6B444691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3F405-69E5-4761-876B-9D4C828E2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randomBar dir="vert"/>
    <p:sndAc>
      <p:stSnd>
        <p:snd r:embed="rId13" name="suction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user/Starbucks/Starbucks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www.youtube.com/user/HondaVideo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КРИЗИС КАК ВЫЗОВ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ПОЧЕМУ ПРИ ДЕФИЦИТЕ БЮДЖЕТА НУЖНО ВКЛАДЫВАТЬСЯ В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М</a:t>
            </a:r>
            <a:r>
              <a:rPr lang="ru-RU" sz="2000" b="1" dirty="0" smtClean="0">
                <a:solidFill>
                  <a:srgbClr val="7030A0"/>
                </a:solidFill>
                <a:latin typeface="+mj-lt"/>
              </a:rPr>
              <a:t>У</a:t>
            </a:r>
            <a:r>
              <a:rPr lang="ru-RU" sz="2000" b="1" dirty="0" smtClean="0">
                <a:solidFill>
                  <a:srgbClr val="00B0F0"/>
                </a:solidFill>
                <a:latin typeface="+mj-lt"/>
              </a:rPr>
              <a:t>Л</a:t>
            </a:r>
            <a:r>
              <a:rPr lang="ru-RU" sz="2000" b="1" dirty="0" smtClean="0">
                <a:solidFill>
                  <a:srgbClr val="FFFF00"/>
                </a:solidFill>
                <a:latin typeface="+mj-lt"/>
              </a:rPr>
              <a:t>Ь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Т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И</a:t>
            </a:r>
            <a:r>
              <a:rPr lang="ru-RU" sz="2000" b="1" dirty="0" smtClean="0">
                <a:solidFill>
                  <a:srgbClr val="0033CC"/>
                </a:solidFill>
                <a:latin typeface="+mj-lt"/>
              </a:rPr>
              <a:t>М</a:t>
            </a:r>
            <a:r>
              <a:rPr lang="ru-RU" sz="2000" b="1" dirty="0" smtClean="0">
                <a:solidFill>
                  <a:srgbClr val="006600"/>
                </a:solidFill>
                <a:latin typeface="+mj-lt"/>
              </a:rPr>
              <a:t>Е</a:t>
            </a:r>
            <a:r>
              <a:rPr lang="ru-RU" sz="2000" b="1" dirty="0" smtClean="0">
                <a:solidFill>
                  <a:srgbClr val="AB3A07"/>
                </a:solidFill>
                <a:latin typeface="+mj-lt"/>
              </a:rPr>
              <a:t>Д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</a:t>
            </a:r>
            <a:r>
              <a:rPr lang="ru-RU" sz="2000" b="1" dirty="0" smtClean="0">
                <a:solidFill>
                  <a:srgbClr val="00B050"/>
                </a:solidFill>
                <a:latin typeface="+mj-lt"/>
              </a:rPr>
              <a:t>А</a:t>
            </a:r>
            <a:endParaRPr lang="ru-RU" sz="2000" b="1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slow" advClick="0">
    <p:randomBar dir="vert"/>
    <p:sndAc>
      <p:stSnd>
        <p:snd r:embed="rId3" name="suction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845421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randomBar dir="vert"/>
    <p:sndAc>
      <p:stSnd>
        <p:snd r:embed="rId2" name="suction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998984"/>
          </a:xfrm>
        </p:spPr>
        <p:txBody>
          <a:bodyPr>
            <a:noAutofit/>
          </a:bodyPr>
          <a:lstStyle/>
          <a:p>
            <a:r>
              <a:rPr lang="ru-RU" sz="3600" dirty="0">
                <a:latin typeface="Arial" pitchFamily="34" charset="0"/>
                <a:cs typeface="Arial" pitchFamily="34" charset="0"/>
              </a:rPr>
              <a:t>Слушают?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Смотрят? Читают? …снимают, пишут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и еще + 100 500....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pPr/>
              <a:t>11</a:t>
            </a:fld>
            <a:endParaRPr lang="ru-RU" noProof="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700808"/>
            <a:ext cx="5904656" cy="47032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72086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Так вот почему </a:t>
            </a:r>
            <a:r>
              <a:rPr lang="ru-RU" sz="4000" dirty="0" smtClean="0">
                <a:solidFill>
                  <a:srgbClr val="FF0000"/>
                </a:solidFill>
              </a:rPr>
              <a:t>м</a:t>
            </a:r>
            <a:r>
              <a:rPr lang="ru-RU" sz="4000" dirty="0" smtClean="0">
                <a:solidFill>
                  <a:srgbClr val="006600"/>
                </a:solidFill>
              </a:rPr>
              <a:t>у</a:t>
            </a:r>
            <a:r>
              <a:rPr lang="ru-RU" sz="4000" dirty="0" smtClean="0">
                <a:solidFill>
                  <a:srgbClr val="0070C0"/>
                </a:solidFill>
              </a:rPr>
              <a:t>л</a:t>
            </a:r>
            <a:r>
              <a:rPr lang="ru-RU" sz="4000" dirty="0" smtClean="0">
                <a:solidFill>
                  <a:srgbClr val="7030A0"/>
                </a:solidFill>
              </a:rPr>
              <a:t>ь</a:t>
            </a:r>
            <a:r>
              <a:rPr lang="ru-RU" sz="4000" dirty="0" smtClean="0">
                <a:solidFill>
                  <a:srgbClr val="FF3300"/>
                </a:solidFill>
              </a:rPr>
              <a:t>т</a:t>
            </a:r>
            <a:r>
              <a:rPr lang="ru-RU" sz="4000" dirty="0" smtClean="0">
                <a:solidFill>
                  <a:srgbClr val="FFC000"/>
                </a:solidFill>
              </a:rPr>
              <a:t>и</a:t>
            </a:r>
            <a:r>
              <a:rPr lang="ru-RU" sz="4000" dirty="0" smtClean="0"/>
              <a:t>медиа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916833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Медиа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вынуждены стать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универсальными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потому что таким стал потребитель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контента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Он уже не читатель, зритель или слушатель - он одно, второе и третье. И он сам уже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медиа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Медиа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конкурируют за своего потребителя не между собой, а с ним самим за его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время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Поэтому – фотографии на радио 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твиты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телевизоре. Все в одном месте во всех форматах. 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Может быть, этого не случилось с вашим СМИ, но уже случилось с вашим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потребителем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>
    <p:randomBar dir="vert"/>
    <p:sndAc>
      <p:stSnd>
        <p:snd r:embed="rId2" name="suction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19256" cy="720080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Онлайн-видео</a:t>
            </a:r>
            <a:r>
              <a:rPr lang="ru-RU" sz="4000" dirty="0" smtClean="0"/>
              <a:t>: тренды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184576"/>
          </a:xfrm>
        </p:spPr>
        <p:txBody>
          <a:bodyPr>
            <a:normAutofit fontScale="47500" lnSpcReduction="20000"/>
          </a:bodyPr>
          <a:lstStyle/>
          <a:p>
            <a:pPr fontAlgn="base">
              <a:buNone/>
            </a:pPr>
            <a:r>
              <a:rPr lang="ru-RU" dirty="0" smtClean="0">
                <a:latin typeface="+mj-lt"/>
              </a:rPr>
              <a:t>популярность </a:t>
            </a:r>
            <a:r>
              <a:rPr lang="ru-RU" dirty="0">
                <a:latin typeface="+mj-lt"/>
              </a:rPr>
              <a:t>новых </a:t>
            </a:r>
            <a:r>
              <a:rPr lang="ru-RU" sz="4200" b="1" dirty="0">
                <a:solidFill>
                  <a:srgbClr val="C00000"/>
                </a:solidFill>
                <a:latin typeface="+mj-lt"/>
              </a:rPr>
              <a:t>устройств</a:t>
            </a:r>
            <a:r>
              <a:rPr lang="ru-RU" sz="4200" dirty="0">
                <a:latin typeface="+mj-lt"/>
              </a:rPr>
              <a:t>,</a:t>
            </a:r>
            <a:r>
              <a:rPr lang="ru-RU" dirty="0">
                <a:latin typeface="+mj-lt"/>
              </a:rPr>
              <a:t> подходящих для просмотра </a:t>
            </a:r>
            <a:r>
              <a:rPr lang="ru-RU" dirty="0" err="1">
                <a:latin typeface="+mj-lt"/>
              </a:rPr>
              <a:t>онлайн-видео</a:t>
            </a:r>
            <a:r>
              <a:rPr lang="ru-RU" dirty="0">
                <a:latin typeface="+mj-lt"/>
              </a:rPr>
              <a:t> (кроме традиционных компьютеров): смартфоны, планшеты, </a:t>
            </a:r>
            <a:r>
              <a:rPr lang="ru-RU" dirty="0" err="1" smtClean="0">
                <a:latin typeface="+mj-lt"/>
              </a:rPr>
              <a:t>smartтелевизоры</a:t>
            </a:r>
            <a:r>
              <a:rPr lang="ru-RU" dirty="0" smtClean="0">
                <a:latin typeface="+mj-lt"/>
              </a:rPr>
              <a:t>;</a:t>
            </a:r>
          </a:p>
          <a:p>
            <a:pPr fontAlgn="base">
              <a:buNone/>
            </a:pPr>
            <a:endParaRPr lang="ru-RU" dirty="0" smtClean="0">
              <a:latin typeface="+mj-lt"/>
            </a:endParaRPr>
          </a:p>
          <a:p>
            <a:pPr fontAlgn="base">
              <a:buNone/>
            </a:pPr>
            <a:r>
              <a:rPr lang="ru-RU" dirty="0" smtClean="0">
                <a:latin typeface="+mj-lt"/>
              </a:rPr>
              <a:t>определенные </a:t>
            </a:r>
            <a:r>
              <a:rPr lang="ru-RU" dirty="0">
                <a:latin typeface="+mj-lt"/>
              </a:rPr>
              <a:t>успехи в </a:t>
            </a:r>
            <a:r>
              <a:rPr lang="ru-RU" sz="3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борьбе с нелегальным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контентом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dirty="0">
                <a:latin typeface="+mj-lt"/>
              </a:rPr>
              <a:t>и рост потребительского спроса на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платный </a:t>
            </a:r>
            <a:r>
              <a:rPr lang="ru-R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контент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</a:t>
            </a:r>
          </a:p>
          <a:p>
            <a:pPr fontAlgn="base">
              <a:buNone/>
            </a:pPr>
            <a:r>
              <a:rPr lang="ru-RU" dirty="0" smtClean="0">
                <a:latin typeface="+mj-lt"/>
              </a:rPr>
              <a:t>рост </a:t>
            </a:r>
            <a:r>
              <a:rPr lang="ru-RU" dirty="0">
                <a:latin typeface="+mj-lt"/>
              </a:rPr>
              <a:t>вовлеченности пользователей </a:t>
            </a:r>
            <a:r>
              <a:rPr lang="ru-RU" dirty="0" smtClean="0">
                <a:latin typeface="+mj-lt"/>
              </a:rPr>
              <a:t>благодаря </a:t>
            </a:r>
            <a:r>
              <a:rPr lang="ru-RU" sz="5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интерактивным </a:t>
            </a:r>
            <a:r>
              <a:rPr lang="ru-RU" dirty="0" smtClean="0">
                <a:latin typeface="+mj-lt"/>
              </a:rPr>
              <a:t>возможностям - выбирать </a:t>
            </a:r>
            <a:r>
              <a:rPr lang="ru-RU" dirty="0" err="1">
                <a:latin typeface="+mj-lt"/>
              </a:rPr>
              <a:t>контент</a:t>
            </a:r>
            <a:r>
              <a:rPr lang="ru-RU" dirty="0">
                <a:latin typeface="+mj-lt"/>
              </a:rPr>
              <a:t> по интересу, комментировать и обмениваться </a:t>
            </a:r>
            <a:r>
              <a:rPr lang="ru-RU" dirty="0" smtClean="0">
                <a:latin typeface="+mj-lt"/>
              </a:rPr>
              <a:t>мнениями;</a:t>
            </a:r>
          </a:p>
          <a:p>
            <a:pPr fontAlgn="base">
              <a:buNone/>
            </a:pPr>
            <a:endParaRPr lang="ru-RU" dirty="0" smtClean="0">
              <a:latin typeface="+mj-lt"/>
            </a:endParaRPr>
          </a:p>
          <a:p>
            <a:pPr fontAlgn="base">
              <a:buNone/>
            </a:pPr>
            <a:r>
              <a:rPr lang="ru-RU" dirty="0" smtClean="0">
                <a:latin typeface="+mj-lt"/>
              </a:rPr>
              <a:t>развитие </a:t>
            </a:r>
            <a:r>
              <a:rPr lang="ru-RU" dirty="0">
                <a:latin typeface="+mj-lt"/>
              </a:rPr>
              <a:t>платежных систем, которые позволяют приобретать </a:t>
            </a:r>
            <a:r>
              <a:rPr lang="ru-RU" sz="3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платный </a:t>
            </a:r>
            <a:r>
              <a:rPr lang="ru-RU" sz="3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контент</a:t>
            </a:r>
            <a:r>
              <a:rPr lang="ru-RU" sz="3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dirty="0">
                <a:latin typeface="+mj-lt"/>
              </a:rPr>
              <a:t>удобным для пользователей способом</a:t>
            </a:r>
            <a:r>
              <a:rPr lang="ru-RU" dirty="0" smtClean="0">
                <a:latin typeface="+mj-lt"/>
              </a:rPr>
              <a:t>;</a:t>
            </a:r>
          </a:p>
          <a:p>
            <a:pPr fontAlgn="base">
              <a:buNone/>
            </a:pPr>
            <a:endParaRPr lang="ru-RU" dirty="0">
              <a:latin typeface="+mj-lt"/>
            </a:endParaRPr>
          </a:p>
          <a:p>
            <a:pPr fontAlgn="base">
              <a:buNone/>
            </a:pPr>
            <a:r>
              <a:rPr lang="ru-RU" dirty="0" smtClean="0">
                <a:latin typeface="+mj-lt"/>
              </a:rPr>
              <a:t>развитие </a:t>
            </a:r>
            <a:r>
              <a:rPr lang="ru-RU" dirty="0">
                <a:latin typeface="+mj-lt"/>
              </a:rPr>
              <a:t>сетей 3G и LTE, которые позволяют потреблять </a:t>
            </a:r>
            <a:r>
              <a:rPr lang="ru-RU" dirty="0" err="1">
                <a:latin typeface="+mj-lt"/>
              </a:rPr>
              <a:t>онлайн-видеоконтент</a:t>
            </a:r>
            <a:r>
              <a:rPr lang="ru-RU" dirty="0">
                <a:latin typeface="+mj-lt"/>
              </a:rPr>
              <a:t> максимально </a:t>
            </a:r>
            <a:r>
              <a:rPr lang="ru-RU" b="1" dirty="0">
                <a:solidFill>
                  <a:srgbClr val="FF0000"/>
                </a:solidFill>
                <a:latin typeface="+mj-lt"/>
              </a:rPr>
              <a:t>комфортно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dirty="0">
                <a:latin typeface="+mj-lt"/>
              </a:rPr>
              <a:t>на высокой скорости без прерываний</a:t>
            </a:r>
            <a:r>
              <a:rPr lang="ru-RU" dirty="0" smtClean="0">
                <a:latin typeface="+mj-lt"/>
              </a:rPr>
              <a:t>;</a:t>
            </a:r>
          </a:p>
          <a:p>
            <a:pPr fontAlgn="base">
              <a:buNone/>
            </a:pPr>
            <a:endParaRPr lang="ru-RU" dirty="0">
              <a:latin typeface="+mj-lt"/>
            </a:endParaRPr>
          </a:p>
          <a:p>
            <a:pPr fontAlgn="base">
              <a:buNone/>
            </a:pPr>
            <a:r>
              <a:rPr lang="ru-RU" dirty="0" smtClean="0">
                <a:latin typeface="+mj-lt"/>
              </a:rPr>
              <a:t>рост </a:t>
            </a:r>
            <a:r>
              <a:rPr lang="ru-RU" dirty="0">
                <a:latin typeface="+mj-lt"/>
              </a:rPr>
              <a:t>популярности телевизоров </a:t>
            </a:r>
            <a:r>
              <a:rPr lang="ru-RU" dirty="0" err="1">
                <a:latin typeface="+mj-lt"/>
              </a:rPr>
              <a:t>Smart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TV (наиболее </a:t>
            </a:r>
            <a:r>
              <a:rPr lang="ru-RU" b="1" dirty="0" smtClean="0">
                <a:solidFill>
                  <a:srgbClr val="7030A0"/>
                </a:solidFill>
                <a:latin typeface="+mj-lt"/>
              </a:rPr>
              <a:t>защищенный канал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для монетизации цифрового легального </a:t>
            </a:r>
            <a:r>
              <a:rPr lang="ru-RU" dirty="0" err="1">
                <a:latin typeface="+mj-lt"/>
              </a:rPr>
              <a:t>контента</a:t>
            </a:r>
            <a:r>
              <a:rPr lang="ru-RU" dirty="0">
                <a:latin typeface="+mj-lt"/>
              </a:rPr>
              <a:t> по </a:t>
            </a:r>
            <a:r>
              <a:rPr lang="ru-RU" b="1" dirty="0" smtClean="0">
                <a:solidFill>
                  <a:srgbClr val="00B050"/>
                </a:solidFill>
                <a:latin typeface="+mj-lt"/>
              </a:rPr>
              <a:t>платным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не рекламным моделям - «</a:t>
            </a:r>
            <a:r>
              <a:rPr lang="ru-RU" dirty="0">
                <a:latin typeface="+mj-lt"/>
              </a:rPr>
              <a:t>Видео по запросу» с разовой оплатой </a:t>
            </a:r>
            <a:r>
              <a:rPr lang="ru-RU" dirty="0" smtClean="0">
                <a:latin typeface="+mj-lt"/>
              </a:rPr>
              <a:t>возможности просмотра</a:t>
            </a:r>
            <a:r>
              <a:rPr lang="ru-RU" dirty="0">
                <a:latin typeface="+mj-lt"/>
              </a:rPr>
              <a:t>», «Видео по запросу», предоставляемое на условиях подписки», «Приобретение пользователем цифровой копии </a:t>
            </a:r>
            <a:r>
              <a:rPr lang="ru-RU" dirty="0" err="1">
                <a:latin typeface="+mj-lt"/>
              </a:rPr>
              <a:t>контента</a:t>
            </a:r>
            <a:r>
              <a:rPr lang="ru-RU" dirty="0">
                <a:latin typeface="+mj-lt"/>
              </a:rPr>
              <a:t> либо бессрочная аренда единицы </a:t>
            </a:r>
            <a:r>
              <a:rPr lang="ru-RU" dirty="0" err="1">
                <a:latin typeface="+mj-lt"/>
              </a:rPr>
              <a:t>контента</a:t>
            </a:r>
            <a:r>
              <a:rPr lang="ru-RU" dirty="0" smtClean="0">
                <a:latin typeface="+mj-lt"/>
              </a:rPr>
              <a:t>»). </a:t>
            </a:r>
          </a:p>
          <a:p>
            <a:pPr fontAlgn="base"/>
            <a:endParaRPr lang="ru-RU" dirty="0" smtClean="0">
              <a:latin typeface="+mj-lt"/>
            </a:endParaRPr>
          </a:p>
          <a:p>
            <a:pPr fontAlgn="base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59492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None/>
            </a:pPr>
            <a:r>
              <a:rPr lang="en-US" sz="1200" b="1" i="1" dirty="0" err="1" smtClean="0"/>
              <a:t>J’son</a:t>
            </a:r>
            <a:r>
              <a:rPr lang="en-US" sz="1200" b="1" i="1" dirty="0" smtClean="0"/>
              <a:t> &amp; Partners Consulting </a:t>
            </a:r>
            <a:r>
              <a:rPr lang="ru-RU" sz="1200" b="1" i="1" dirty="0" smtClean="0"/>
              <a:t>, ноябрь 2014. </a:t>
            </a:r>
            <a:r>
              <a:rPr lang="ru-RU" sz="1200" i="1" dirty="0" smtClean="0"/>
              <a:t>Результаты исследования рынка </a:t>
            </a:r>
            <a:r>
              <a:rPr lang="ru-RU" sz="1200" i="1" dirty="0" err="1" smtClean="0"/>
              <a:t>онлайн-видео</a:t>
            </a:r>
            <a:r>
              <a:rPr lang="ru-RU" sz="1200" i="1" dirty="0" smtClean="0"/>
              <a:t> России в рамках отчета «Развитие рынка цифрового </a:t>
            </a:r>
            <a:r>
              <a:rPr lang="ru-RU" sz="1200" i="1" dirty="0" err="1" smtClean="0"/>
              <a:t>контента</a:t>
            </a:r>
            <a:r>
              <a:rPr lang="ru-RU" sz="1200" i="1" dirty="0" smtClean="0"/>
              <a:t> в России и мире. Результаты 2013 года».</a:t>
            </a:r>
            <a:endParaRPr lang="ru-RU" sz="1200" i="1" dirty="0"/>
          </a:p>
        </p:txBody>
      </p:sp>
    </p:spTree>
  </p:cSld>
  <p:clrMapOvr>
    <a:masterClrMapping/>
  </p:clrMapOvr>
  <p:transition spd="slow" advClick="0">
    <p:randomBar dir="vert"/>
    <p:sndAc>
      <p:stSnd>
        <p:snd r:embed="rId2" name="suction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Онлайн-видео</a:t>
            </a:r>
            <a:r>
              <a:rPr lang="ru-RU" dirty="0" smtClean="0"/>
              <a:t>: цифры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+mj-lt"/>
              </a:rPr>
              <a:t>Число уникальных зрителей, смотрящих видео в Рунете, по итогам первого полугодия 2014 г. - 63,7 млн. уникальных зрителей, проникновение - 45%. (или 73 </a:t>
            </a:r>
            <a:r>
              <a:rPr lang="ru-RU" dirty="0" err="1" smtClean="0">
                <a:latin typeface="+mj-lt"/>
              </a:rPr>
              <a:t>млн</a:t>
            </a:r>
            <a:r>
              <a:rPr lang="ru-RU" dirty="0" smtClean="0">
                <a:latin typeface="+mj-lt"/>
              </a:rPr>
              <a:t>, 51%)*</a:t>
            </a:r>
          </a:p>
          <a:p>
            <a:pPr>
              <a:buNone/>
            </a:pPr>
            <a:endParaRPr lang="ru-RU" dirty="0" smtClean="0">
              <a:latin typeface="+mj-lt"/>
            </a:endParaRPr>
          </a:p>
          <a:p>
            <a:r>
              <a:rPr lang="ru-RU" dirty="0" err="1" smtClean="0">
                <a:latin typeface="+mj-lt"/>
              </a:rPr>
              <a:t>Видеореклама</a:t>
            </a:r>
            <a:r>
              <a:rPr lang="ru-RU" dirty="0" smtClean="0">
                <a:latin typeface="+mj-lt"/>
              </a:rPr>
              <a:t> – в 2014 г. + 50%, в 2015 + 40% (на </a:t>
            </a:r>
            <a:r>
              <a:rPr lang="ru-RU" dirty="0">
                <a:latin typeface="+mj-lt"/>
              </a:rPr>
              <a:t>фоне общего снижения на рынке </a:t>
            </a:r>
            <a:r>
              <a:rPr lang="ru-RU" dirty="0" smtClean="0">
                <a:latin typeface="+mj-lt"/>
              </a:rPr>
              <a:t>на 10-20%.** </a:t>
            </a:r>
          </a:p>
          <a:p>
            <a:pPr>
              <a:buNone/>
            </a:pPr>
            <a:endParaRPr lang="ru-RU" sz="1900" i="1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Объем </a:t>
            </a:r>
            <a:r>
              <a:rPr lang="ru-RU" dirty="0">
                <a:latin typeface="+mj-lt"/>
              </a:rPr>
              <a:t>рынка </a:t>
            </a:r>
            <a:r>
              <a:rPr lang="ru-RU" dirty="0" err="1">
                <a:latin typeface="+mj-lt"/>
              </a:rPr>
              <a:t>онлайн-видео</a:t>
            </a:r>
            <a:r>
              <a:rPr lang="ru-RU" dirty="0">
                <a:latin typeface="+mj-lt"/>
              </a:rPr>
              <a:t> в </a:t>
            </a:r>
            <a:r>
              <a:rPr lang="ru-RU" dirty="0" smtClean="0">
                <a:latin typeface="+mj-lt"/>
              </a:rPr>
              <a:t>России в </a:t>
            </a:r>
            <a:r>
              <a:rPr lang="ru-RU" dirty="0">
                <a:latin typeface="+mj-lt"/>
              </a:rPr>
              <a:t>2016 году </a:t>
            </a:r>
            <a:r>
              <a:rPr lang="ru-RU" dirty="0" smtClean="0">
                <a:latin typeface="+mj-lt"/>
              </a:rPr>
              <a:t>достигнет 341 </a:t>
            </a:r>
            <a:r>
              <a:rPr lang="ru-RU" dirty="0" err="1" smtClean="0">
                <a:latin typeface="+mj-lt"/>
              </a:rPr>
              <a:t>млн</a:t>
            </a:r>
            <a:r>
              <a:rPr lang="ru-RU" dirty="0" smtClean="0">
                <a:latin typeface="+mj-lt"/>
              </a:rPr>
              <a:t> долл. со среднегодовым темпом роста CAGR +36% ***</a:t>
            </a:r>
            <a:endParaRPr lang="en-US" dirty="0" smtClean="0">
              <a:latin typeface="+mj-lt"/>
            </a:endParaRPr>
          </a:p>
          <a:p>
            <a:pPr>
              <a:buNone/>
            </a:pPr>
            <a:endParaRPr lang="en-US" sz="2100" i="1" dirty="0" smtClean="0">
              <a:latin typeface="+mj-lt"/>
            </a:endParaRPr>
          </a:p>
          <a:p>
            <a:pPr>
              <a:buNone/>
            </a:pPr>
            <a:endParaRPr lang="en-US" sz="2100" i="1" dirty="0" smtClean="0">
              <a:latin typeface="+mj-lt"/>
            </a:endParaRPr>
          </a:p>
          <a:p>
            <a:pPr>
              <a:buNone/>
            </a:pPr>
            <a:endParaRPr lang="en-US" sz="2100" i="1" dirty="0">
              <a:latin typeface="+mj-lt"/>
            </a:endParaRPr>
          </a:p>
          <a:p>
            <a:pPr>
              <a:buNone/>
            </a:pPr>
            <a:endParaRPr lang="en-US" sz="2100" i="1" dirty="0">
              <a:latin typeface="+mj-lt"/>
            </a:endParaRPr>
          </a:p>
          <a:p>
            <a:pPr>
              <a:buNone/>
            </a:pPr>
            <a:r>
              <a:rPr lang="en-US" sz="2100" i="1" dirty="0" smtClean="0">
                <a:latin typeface="+mj-lt"/>
              </a:rPr>
              <a:t>TNS*</a:t>
            </a:r>
            <a:endParaRPr lang="ru-RU" sz="2100" i="1" dirty="0" smtClean="0">
              <a:latin typeface="+mj-lt"/>
            </a:endParaRPr>
          </a:p>
          <a:p>
            <a:pPr>
              <a:buNone/>
            </a:pPr>
            <a:r>
              <a:rPr lang="ru-RU" sz="2100" i="1" dirty="0" smtClean="0">
                <a:latin typeface="+mj-lt"/>
              </a:rPr>
              <a:t>Консолидированный прогноз GPMD и </a:t>
            </a:r>
            <a:r>
              <a:rPr lang="ru-RU" sz="2100" i="1" dirty="0" err="1" smtClean="0">
                <a:latin typeface="+mj-lt"/>
              </a:rPr>
              <a:t>Vi</a:t>
            </a:r>
            <a:r>
              <a:rPr lang="ru-RU" sz="2100" i="1" dirty="0" smtClean="0">
                <a:latin typeface="+mj-lt"/>
              </a:rPr>
              <a:t>**. </a:t>
            </a:r>
          </a:p>
          <a:p>
            <a:pPr>
              <a:buNone/>
            </a:pPr>
            <a:r>
              <a:rPr lang="en-US" sz="2100" i="1" dirty="0" err="1" smtClean="0">
                <a:latin typeface="+mj-lt"/>
              </a:rPr>
              <a:t>J'son</a:t>
            </a:r>
            <a:r>
              <a:rPr lang="en-US" sz="2100" i="1" dirty="0" smtClean="0">
                <a:latin typeface="+mj-lt"/>
              </a:rPr>
              <a:t> </a:t>
            </a:r>
            <a:r>
              <a:rPr lang="en-US" sz="2100" i="1" dirty="0">
                <a:latin typeface="+mj-lt"/>
              </a:rPr>
              <a:t>&amp; Partners </a:t>
            </a:r>
            <a:r>
              <a:rPr lang="en-US" sz="2100" i="1" dirty="0" smtClean="0">
                <a:latin typeface="+mj-lt"/>
              </a:rPr>
              <a:t>Consulting</a:t>
            </a:r>
            <a:r>
              <a:rPr lang="ru-RU" sz="2100" i="1" dirty="0" smtClean="0">
                <a:latin typeface="+mj-lt"/>
              </a:rPr>
              <a:t>***. 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 advClick="0">
    <p:randomBar dir="vert"/>
    <p:sndAc>
      <p:stSnd>
        <p:snd r:embed="rId2" name="suction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Онлайн-видео</a:t>
            </a:r>
            <a:r>
              <a:rPr lang="ru-RU" dirty="0" smtClean="0"/>
              <a:t>: аудитория 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84391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35696" y="1484784"/>
            <a:ext cx="122413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+mj-lt"/>
              </a:rPr>
              <a:t>Десктоп</a:t>
            </a:r>
            <a:endParaRPr lang="ru-RU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60" y="1412776"/>
            <a:ext cx="12241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+mj-lt"/>
              </a:rPr>
              <a:t>Мобайл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  <p:transition spd="slow" advClick="0">
    <p:randomBar dir="vert"/>
    <p:sndAc>
      <p:stSnd>
        <p:snd r:embed="rId2" name="suction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6675" y="404664"/>
            <a:ext cx="7508789" cy="1295400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Онлайн-видео</a:t>
            </a:r>
            <a:r>
              <a:rPr lang="ru-RU" sz="4000" dirty="0" smtClean="0"/>
              <a:t>: транспорт</a:t>
            </a:r>
            <a:endParaRPr lang="ru-RU" sz="4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noProof="0" smtClean="0"/>
              <a:t>27.11.2014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Москва, МГУ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pPr/>
              <a:t>16</a:t>
            </a:fld>
            <a:endParaRPr lang="ru-RU" noProof="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856" y="1700808"/>
            <a:ext cx="58881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randomBar dir="vert"/>
    <p:sndAc>
      <p:stSnd>
        <p:snd r:embed="rId2" name="suction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Какая реклама в тренде</a:t>
            </a:r>
            <a:r>
              <a:rPr lang="ru-RU" dirty="0" smtClean="0"/>
              <a:t>? 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28800"/>
            <a:ext cx="6487489" cy="487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randomBar dir="vert"/>
    <p:sndAc>
      <p:stSnd>
        <p:snd r:embed="rId2" name="suction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Интерактивная реклама: </a:t>
            </a:r>
            <a:br>
              <a:rPr lang="ru-RU" dirty="0" smtClean="0"/>
            </a:br>
            <a:r>
              <a:rPr lang="ru-RU" dirty="0" smtClean="0"/>
              <a:t>сравним показатели 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648072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randomBar dir="vert"/>
    <p:sndAc>
      <p:stSnd>
        <p:snd r:embed="rId2" name="suction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</a:t>
            </a:r>
            <a:br>
              <a:rPr lang="ru-RU" dirty="0" smtClean="0"/>
            </a:br>
            <a:r>
              <a:rPr lang="ru-RU" dirty="0" smtClean="0"/>
              <a:t>интерактивной рекламы</a:t>
            </a:r>
            <a:endParaRPr lang="ru-RU" dirty="0"/>
          </a:p>
        </p:txBody>
      </p:sp>
      <p:pic>
        <p:nvPicPr>
          <p:cNvPr id="17412" name="Picture 4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499991" y="3140968"/>
            <a:ext cx="439955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042" y="3140968"/>
            <a:ext cx="4250934" cy="280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2636912"/>
            <a:ext cx="3960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www.youtube.com/user/Starbucks/Starbucks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636912"/>
            <a:ext cx="28761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www.youtube.com/user/HondaVideo</a:t>
            </a:r>
            <a:r>
              <a:rPr lang="ru-RU" sz="1200" dirty="0" smtClean="0"/>
              <a:t> </a:t>
            </a:r>
            <a:endParaRPr lang="ru-RU" sz="1200" dirty="0"/>
          </a:p>
        </p:txBody>
      </p:sp>
    </p:spTree>
  </p:cSld>
  <p:clrMapOvr>
    <a:masterClrMapping/>
  </p:clrMapOvr>
  <p:transition spd="slow" advClick="0">
    <p:randomBar dir="vert"/>
    <p:sndAc>
      <p:stSnd>
        <p:snd r:embed="rId2" name="suction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час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49411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4293096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cs typeface="Aharoni" pitchFamily="2" charset="-79"/>
              </a:rPr>
              <a:t>?</a:t>
            </a:r>
            <a:endParaRPr lang="ru-RU" sz="9600" b="1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623731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Или есть повод для оптимизма?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С </a:t>
            </a:r>
            <a:r>
              <a:rPr lang="ru-RU" sz="3600" b="1" dirty="0" smtClean="0">
                <a:solidFill>
                  <a:srgbClr val="7030A0"/>
                </a:solidFill>
              </a:rPr>
              <a:t>деньгами </a:t>
            </a:r>
            <a:r>
              <a:rPr lang="ru-RU" sz="3600" dirty="0" smtClean="0"/>
              <a:t>сделает любой, </a:t>
            </a:r>
            <a:br>
              <a:rPr lang="ru-RU" sz="3600" dirty="0" smtClean="0"/>
            </a:br>
            <a:r>
              <a:rPr lang="ru-RU" sz="3600" dirty="0" smtClean="0"/>
              <a:t>без денег - только самый </a:t>
            </a:r>
            <a:r>
              <a:rPr lang="ru-RU" sz="3600" b="1" dirty="0" smtClean="0">
                <a:solidFill>
                  <a:srgbClr val="FF0000"/>
                </a:solidFill>
              </a:rPr>
              <a:t>умный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+mj-lt"/>
              </a:rPr>
              <a:t>Кризис – шанс для умных и изворотливых, потому что все остальные съели свои деньги.</a:t>
            </a:r>
          </a:p>
          <a:p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Готовые технологии + ваш </a:t>
            </a:r>
            <a:r>
              <a:rPr lang="ru-RU" dirty="0" err="1" smtClean="0">
                <a:latin typeface="+mj-lt"/>
              </a:rPr>
              <a:t>креатив</a:t>
            </a:r>
            <a:r>
              <a:rPr lang="ru-RU" dirty="0" smtClean="0">
                <a:latin typeface="+mj-lt"/>
              </a:rPr>
              <a:t> = шанс прорваться. 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	Вопрос – куда </a:t>
            </a:r>
            <a:r>
              <a:rPr lang="ru-RU" dirty="0" smtClean="0">
                <a:latin typeface="+mj-lt"/>
                <a:sym typeface="Wingdings" pitchFamily="2" charset="2"/>
              </a:rPr>
              <a:t> Ищем ниши!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</a:t>
            </a:r>
          </a:p>
          <a:p>
            <a:r>
              <a:rPr lang="ru-RU" dirty="0" err="1" smtClean="0">
                <a:latin typeface="+mj-lt"/>
              </a:rPr>
              <a:t>Нишевый</a:t>
            </a:r>
            <a:r>
              <a:rPr lang="ru-RU" dirty="0" smtClean="0">
                <a:latin typeface="+mj-lt"/>
              </a:rPr>
              <a:t> спрос + </a:t>
            </a:r>
            <a:r>
              <a:rPr lang="ru-RU" dirty="0" err="1" smtClean="0">
                <a:latin typeface="+mj-lt"/>
              </a:rPr>
              <a:t>кастомизированный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контент</a:t>
            </a:r>
            <a:r>
              <a:rPr lang="ru-RU" dirty="0" smtClean="0">
                <a:latin typeface="+mj-lt"/>
              </a:rPr>
              <a:t> = положительное сальдо.</a:t>
            </a:r>
          </a:p>
          <a:p>
            <a:pPr>
              <a:buNone/>
            </a:pPr>
            <a:endParaRPr lang="ru-RU" dirty="0" smtClean="0">
              <a:latin typeface="+mj-lt"/>
            </a:endParaRPr>
          </a:p>
          <a:p>
            <a:r>
              <a:rPr lang="ru-RU" dirty="0" err="1" smtClean="0">
                <a:latin typeface="+mj-lt"/>
              </a:rPr>
              <a:t>Креативный</a:t>
            </a:r>
            <a:r>
              <a:rPr lang="ru-RU" dirty="0" smtClean="0">
                <a:latin typeface="+mj-lt"/>
              </a:rPr>
              <a:t> актуальный продукт + доступные средства доставки =  хороший аудиторный отклик. </a:t>
            </a:r>
          </a:p>
          <a:p>
            <a:pPr>
              <a:buNone/>
            </a:pP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Аудитория + репутация = высокий старт после кризиса.</a:t>
            </a:r>
          </a:p>
          <a:p>
            <a:endParaRPr lang="ru-RU" dirty="0">
              <a:latin typeface="+mj-lt"/>
            </a:endParaRPr>
          </a:p>
        </p:txBody>
      </p:sp>
    </p:spTree>
  </p:cSld>
  <p:clrMapOvr>
    <a:masterClrMapping/>
  </p:clrMapOvr>
  <p:transition spd="slow" advClick="0">
    <p:randomBar dir="vert"/>
    <p:sndAc>
      <p:stSnd>
        <p:snd r:embed="rId2" name="suction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46085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ru-RU" dirty="0" smtClean="0"/>
              <a:t>Ирина Савченко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savchenkoirina2014@gmail.com</a:t>
            </a:r>
            <a:endParaRPr lang="ru-RU" sz="3600" dirty="0"/>
          </a:p>
        </p:txBody>
      </p:sp>
    </p:spTree>
  </p:cSld>
  <p:clrMapOvr>
    <a:masterClrMapping/>
  </p:clrMapOvr>
  <p:transition spd="slow" advClick="0">
    <p:randomBar dir="vert"/>
    <p:sndAc>
      <p:stSnd>
        <p:snd r:embed="rId2" name="suction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Для оптимизма есть сразу 4 повода: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+mj-lt"/>
              </a:rPr>
              <a:t>Растет рынок </a:t>
            </a:r>
            <a:r>
              <a:rPr lang="ru-RU" b="1" dirty="0" smtClean="0">
                <a:solidFill>
                  <a:srgbClr val="0033CC"/>
                </a:solidFill>
                <a:latin typeface="+mj-lt"/>
              </a:rPr>
              <a:t>«тяжелого» </a:t>
            </a:r>
            <a:r>
              <a:rPr lang="ru-RU" dirty="0" err="1" smtClean="0">
                <a:latin typeface="+mj-lt"/>
              </a:rPr>
              <a:t>контента</a:t>
            </a:r>
            <a:r>
              <a:rPr lang="ru-RU" dirty="0" smtClean="0">
                <a:latin typeface="+mj-lt"/>
              </a:rPr>
              <a:t> – видео.</a:t>
            </a:r>
          </a:p>
          <a:p>
            <a:pPr>
              <a:buNone/>
            </a:pP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Растет рынок </a:t>
            </a:r>
            <a:r>
              <a:rPr lang="ru-RU" b="1" dirty="0" smtClean="0">
                <a:solidFill>
                  <a:srgbClr val="006600"/>
                </a:solidFill>
                <a:latin typeface="+mj-lt"/>
              </a:rPr>
              <a:t>«умных» </a:t>
            </a:r>
            <a:r>
              <a:rPr lang="ru-RU" dirty="0" smtClean="0">
                <a:latin typeface="+mj-lt"/>
              </a:rPr>
              <a:t>устройств – смартфоны и </a:t>
            </a:r>
            <a:r>
              <a:rPr lang="ru-RU" dirty="0" err="1" smtClean="0">
                <a:latin typeface="+mj-lt"/>
              </a:rPr>
              <a:t>смарт-телевизоры</a:t>
            </a:r>
            <a:r>
              <a:rPr lang="ru-RU" dirty="0" smtClean="0">
                <a:latin typeface="+mj-lt"/>
              </a:rPr>
              <a:t>.</a:t>
            </a:r>
          </a:p>
          <a:p>
            <a:pPr>
              <a:buNone/>
            </a:pP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Растет рынок </a:t>
            </a:r>
            <a:r>
              <a:rPr lang="ru-RU" b="1" dirty="0" smtClean="0">
                <a:solidFill>
                  <a:srgbClr val="7030A0"/>
                </a:solidFill>
                <a:latin typeface="+mj-lt"/>
              </a:rPr>
              <a:t>удобных </a:t>
            </a:r>
            <a:r>
              <a:rPr lang="ru-RU" dirty="0" smtClean="0">
                <a:latin typeface="+mj-lt"/>
              </a:rPr>
              <a:t>способов доставки «тяжелого» </a:t>
            </a:r>
            <a:r>
              <a:rPr lang="ru-RU" dirty="0" err="1" smtClean="0">
                <a:latin typeface="+mj-lt"/>
              </a:rPr>
              <a:t>контента</a:t>
            </a:r>
            <a:r>
              <a:rPr lang="ru-RU" dirty="0" smtClean="0">
                <a:latin typeface="+mj-lt"/>
              </a:rPr>
              <a:t> на «умные» устройства.</a:t>
            </a:r>
          </a:p>
          <a:p>
            <a:pPr>
              <a:buNone/>
            </a:pP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Растет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 время</a:t>
            </a:r>
            <a:r>
              <a:rPr lang="ru-RU" dirty="0" smtClean="0">
                <a:latin typeface="+mj-lt"/>
              </a:rPr>
              <a:t>, потраченное аудиторий на потребление </a:t>
            </a:r>
            <a:r>
              <a:rPr lang="ru-RU" dirty="0" err="1" smtClean="0">
                <a:latin typeface="+mj-lt"/>
              </a:rPr>
              <a:t>контента</a:t>
            </a:r>
            <a:r>
              <a:rPr lang="ru-RU" dirty="0" smtClean="0">
                <a:latin typeface="+mj-lt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>
    <p:randomBar dir="vert"/>
    <p:sndAc>
      <p:stSnd>
        <p:snd r:embed="rId2" name="suction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/>
              <a:t>Что делать:</a:t>
            </a:r>
            <a:br>
              <a:rPr lang="ru-RU" sz="5300" dirty="0" smtClean="0"/>
            </a:br>
            <a:endParaRPr lang="ru-RU" sz="5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попытаться выживать сейчас, используя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возможности</a:t>
            </a:r>
            <a:r>
              <a:rPr lang="ru-RU" dirty="0" smtClean="0">
                <a:latin typeface="+mj-lt"/>
              </a:rPr>
              <a:t> в пустующих нишах, </a:t>
            </a:r>
          </a:p>
          <a:p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узнать и научиться делать то, что </a:t>
            </a:r>
            <a:r>
              <a:rPr lang="ru-RU" dirty="0" smtClean="0">
                <a:solidFill>
                  <a:srgbClr val="0033CC"/>
                </a:solidFill>
                <a:latin typeface="+mj-lt"/>
              </a:rPr>
              <a:t>востребовано</a:t>
            </a:r>
            <a:r>
              <a:rPr lang="ru-RU" dirty="0" smtClean="0">
                <a:latin typeface="+mj-lt"/>
              </a:rPr>
              <a:t> рынком, </a:t>
            </a:r>
          </a:p>
          <a:p>
            <a:pPr>
              <a:buNone/>
            </a:pP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использовать </a:t>
            </a:r>
            <a:r>
              <a:rPr lang="ru-RU" dirty="0" smtClean="0">
                <a:solidFill>
                  <a:srgbClr val="CC00CC"/>
                </a:solidFill>
                <a:latin typeface="+mj-lt"/>
              </a:rPr>
              <a:t>ум и изворотливость</a:t>
            </a:r>
            <a:r>
              <a:rPr lang="ru-RU" dirty="0" smtClean="0">
                <a:latin typeface="+mj-lt"/>
              </a:rPr>
              <a:t>, когда нет ресурсов,</a:t>
            </a:r>
          </a:p>
          <a:p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быть полностью </a:t>
            </a:r>
            <a:r>
              <a:rPr lang="ru-RU" dirty="0" smtClean="0">
                <a:solidFill>
                  <a:srgbClr val="006600"/>
                </a:solidFill>
                <a:latin typeface="+mj-lt"/>
              </a:rPr>
              <a:t>готовым</a:t>
            </a:r>
            <a:r>
              <a:rPr lang="ru-RU" dirty="0" smtClean="0">
                <a:latin typeface="+mj-lt"/>
              </a:rPr>
              <a:t> к тому, что жизнь когда-нибудь наладится.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 advClick="0">
    <p:randomBar dir="vert"/>
    <p:sndAc>
      <p:stSnd>
        <p:snd r:embed="rId2" name="suction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кого: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noProof="0" smtClean="0"/>
              <a:t>27.11.2014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Москва, МГУ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pPr/>
              <a:t>5</a:t>
            </a:fld>
            <a:endParaRPr lang="ru-RU" noProof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8280920" cy="52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randomBar dir="vert"/>
    <p:sndAc>
      <p:stSnd>
        <p:snd r:embed="rId2" name="suction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Что </a:t>
            </a:r>
            <a:r>
              <a:rPr lang="ru-RU" dirty="0" smtClean="0"/>
              <a:t>именно потребляет аудитория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7848872" cy="454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randomBar dir="vert"/>
    <p:sndAc>
      <p:stSnd>
        <p:snd r:embed="rId2" name="suction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7658195" cy="485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Как </a:t>
            </a:r>
            <a:r>
              <a:rPr lang="ru-RU" sz="4000" dirty="0" smtClean="0"/>
              <a:t>потребляет аудитория</a:t>
            </a:r>
            <a:endParaRPr lang="ru-RU" sz="4000" dirty="0"/>
          </a:p>
        </p:txBody>
      </p:sp>
    </p:spTree>
  </p:cSld>
  <p:clrMapOvr>
    <a:masterClrMapping/>
  </p:clrMapOvr>
  <p:transition spd="slow" advClick="0">
    <p:randomBar dir="vert"/>
    <p:sndAc>
      <p:stSnd>
        <p:snd r:embed="rId2" name="suction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Одновременное использование нескольких </a:t>
            </a:r>
            <a:r>
              <a:rPr lang="ru-RU" sz="3600" dirty="0" smtClean="0">
                <a:solidFill>
                  <a:srgbClr val="C00000"/>
                </a:solidFill>
              </a:rPr>
              <a:t>устройств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803713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randomBar dir="vert"/>
    <p:sndAc>
      <p:stSnd>
        <p:snd r:embed="rId2" name="suction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было раньше – </a:t>
            </a:r>
            <a:r>
              <a:rPr lang="ru-RU" dirty="0" err="1" smtClean="0">
                <a:solidFill>
                  <a:srgbClr val="C00000"/>
                </a:solidFill>
              </a:rPr>
              <a:t>мультиплатформенность</a:t>
            </a:r>
            <a:r>
              <a:rPr lang="ru-RU" dirty="0" smtClean="0"/>
              <a:t> или </a:t>
            </a:r>
            <a:r>
              <a:rPr lang="ru-RU" dirty="0" smtClean="0">
                <a:solidFill>
                  <a:srgbClr val="0033CC"/>
                </a:solidFill>
              </a:rPr>
              <a:t>многозадачность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winter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844824"/>
            <a:ext cx="8061512" cy="4525963"/>
          </a:xfrm>
        </p:spPr>
      </p:pic>
    </p:spTree>
  </p:cSld>
  <p:clrMapOvr>
    <a:masterClrMapping/>
  </p:clrMapOvr>
  <p:transition spd="slow" advClick="0">
    <p:randomBar dir="vert"/>
    <p:sndAc>
      <p:stSnd>
        <p:snd r:embed="rId2" name="suction.wav"/>
      </p:stSnd>
    </p:sndAc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14991</TotalTime>
  <Words>560</Words>
  <Application>Microsoft Office PowerPoint</Application>
  <PresentationFormat>Экран (4:3)</PresentationFormat>
  <Paragraphs>103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КРИЗИС КАК ВЫЗОВ</vt:lpstr>
      <vt:lpstr>Слайд 2</vt:lpstr>
      <vt:lpstr>Для оптимизма есть сразу 4 повода:</vt:lpstr>
      <vt:lpstr> Что делать: </vt:lpstr>
      <vt:lpstr>Для кого:</vt:lpstr>
      <vt:lpstr>Что именно потребляет аудитория</vt:lpstr>
      <vt:lpstr>Как потребляет аудитория</vt:lpstr>
      <vt:lpstr>Одновременное использование нескольких устройств</vt:lpstr>
      <vt:lpstr>Что было раньше – мультиплатформенность или многозадачность?</vt:lpstr>
      <vt:lpstr>Слайд 10</vt:lpstr>
      <vt:lpstr>Слушают? Смотрят? Читают? …снимают, пишут и еще + 100 500.... </vt:lpstr>
      <vt:lpstr>Так вот почему мультимедиа</vt:lpstr>
      <vt:lpstr>Онлайн-видео: тренды</vt:lpstr>
      <vt:lpstr>Онлайн-видео: цифры</vt:lpstr>
      <vt:lpstr>Онлайн-видео: аудитория </vt:lpstr>
      <vt:lpstr>Онлайн-видео: транспорт</vt:lpstr>
      <vt:lpstr>Какая реклама в тренде? </vt:lpstr>
      <vt:lpstr>Интерактивная реклама:  сравним показатели </vt:lpstr>
      <vt:lpstr>Примеры  интерактивной рекламы</vt:lpstr>
      <vt:lpstr>С деньгами сделает любой,  без денег - только самый умный</vt:lpstr>
      <vt:lpstr>Спасибо за внимание!  Ирина Савченко savchenkoirina2014@gmail.com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дела на рынке видео?</dc:title>
  <dc:creator>savchenko</dc:creator>
  <cp:lastModifiedBy>savchenko</cp:lastModifiedBy>
  <cp:revision>1388</cp:revision>
  <dcterms:created xsi:type="dcterms:W3CDTF">2014-11-21T12:02:26Z</dcterms:created>
  <dcterms:modified xsi:type="dcterms:W3CDTF">2015-02-10T13:17:22Z</dcterms:modified>
</cp:coreProperties>
</file>